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064" y="49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31EE2-2AE0-411D-BBDF-01BC314F2141}" type="datetimeFigureOut">
              <a:rPr lang="it-IT" smtClean="0"/>
              <a:pPr/>
              <a:t>12/07/2016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E00AB-B819-4DB0-80E2-A99D4D0CB11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Office_Excel1.xlsx"/><Relationship Id="rId7" Type="http://schemas.openxmlformats.org/officeDocument/2006/relationships/package" Target="../embeddings/Foglio_di_lavoro_di_Microsoft_Office_Excel3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package" Target="../embeddings/Foglio_di_lavoro_di_Microsoft_Office_Excel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17"/>
          <p:cNvGraphicFramePr>
            <a:graphicFrameLocks noChangeAspect="1"/>
          </p:cNvGraphicFramePr>
          <p:nvPr/>
        </p:nvGraphicFramePr>
        <p:xfrm>
          <a:off x="1465233" y="5529263"/>
          <a:ext cx="3979863" cy="1871662"/>
        </p:xfrm>
        <a:graphic>
          <a:graphicData uri="http://schemas.openxmlformats.org/presentationml/2006/ole">
            <p:oleObj spid="_x0000_s1026" name="Foglio di lavoro" r:id="rId3" imgW="3762320" imgH="2619440" progId="Excel.Sheet.12">
              <p:embed/>
            </p:oleObj>
          </a:graphicData>
        </a:graphic>
      </p:graphicFrame>
      <p:sp>
        <p:nvSpPr>
          <p:cNvPr id="9" name="CasellaDiTesto 8"/>
          <p:cNvSpPr txBox="1"/>
          <p:nvPr/>
        </p:nvSpPr>
        <p:spPr>
          <a:xfrm rot="16200000">
            <a:off x="-873043" y="5187461"/>
            <a:ext cx="42484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500" dirty="0" smtClean="0">
                <a:latin typeface="Myriad Web Pro Condensed" pitchFamily="34" charset="0"/>
                <a:cs typeface="Arial" pitchFamily="34" charset="0"/>
              </a:rPr>
              <a:t>Restrizioni dell’uso - Art. 11, paragrafo 1, lettera c) del Reg. CE/1069/2009: L’alimentazione di animali d’allevamento con piante erbacee, assunte attraverso il pascolo o somministrate dopo essere state raccolte, provenienti da terreni sui quali sono stati applicati fertilizzanti organici o ammendanti diversi dallo stallatico, a meno che il pascolo o il taglio dell’erba abbiano luogo alla scadenza di un periodo di attesa, di almeno 21 giorni, volto a garantire un adeguato controllo dei rischi per la salute pubblica e degli animali. </a:t>
            </a:r>
            <a:endParaRPr lang="it-IT" sz="500" dirty="0">
              <a:latin typeface="Myriad Web Pro Condensed" pitchFamily="34" charset="0"/>
              <a:cs typeface="Arial" pitchFamily="34" charset="0"/>
            </a:endParaRP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465233" y="2936875"/>
          <a:ext cx="3979863" cy="1333500"/>
        </p:xfrm>
        <a:graphic>
          <a:graphicData uri="http://schemas.openxmlformats.org/presentationml/2006/ole">
            <p:oleObj spid="_x0000_s1027" name="Foglio di lavoro" r:id="rId4" imgW="3771973" imgH="2028727" progId="Excel.Sheet.12">
              <p:embed/>
            </p:oleObj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04192" y="8843754"/>
            <a:ext cx="336882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1" i="0" u="none" strike="noStrike" cap="none" normalizeH="0" dirty="0" smtClean="0">
                <a:ln>
                  <a:noFill/>
                </a:ln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BIOS s.r.l.</a:t>
            </a:r>
            <a:endParaRPr kumimoji="0" lang="it-IT" sz="800" b="1" i="0" u="none" strike="noStrike" cap="none" normalizeH="0" dirty="0" smtClean="0">
              <a:ln>
                <a:noFill/>
              </a:ln>
              <a:effectLst/>
              <a:latin typeface="Bookman Old Style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700" b="0" i="0" u="none" strike="noStrike" cap="none" normalizeH="0" baseline="0" dirty="0" smtClean="0">
                <a:ln>
                  <a:noFill/>
                </a:ln>
                <a:effectLst/>
                <a:latin typeface="Myriad Web Pro Condensed" pitchFamily="34" charset="0"/>
                <a:ea typeface="Times New Roman" pitchFamily="18" charset="0"/>
                <a:cs typeface="Arial" pitchFamily="34" charset="0"/>
              </a:rPr>
              <a:t>Italy - 80011 Acerra (NA) - Contrada Mulino Vecchi</a:t>
            </a:r>
            <a:r>
              <a:rPr kumimoji="0" lang="it-IT" sz="700" b="0" i="0" u="none" strike="noStrike" cap="none" normalizeH="0" baseline="0" dirty="0" smtClean="0">
                <a:ln>
                  <a:noFill/>
                </a:ln>
                <a:effectLst/>
                <a:latin typeface="Myriad Web Pro Condensed" pitchFamily="34" charset="0"/>
                <a:ea typeface="Times New Roman" pitchFamily="18" charset="0"/>
                <a:cs typeface="Arial" pitchFamily="34" charset="0"/>
              </a:rPr>
              <a:t>o</a:t>
            </a:r>
          </a:p>
          <a:p>
            <a:r>
              <a:rPr lang="it-IT" sz="700" dirty="0" smtClean="0">
                <a:latin typeface="Myriad Web Pro Condensed" pitchFamily="34" charset="0"/>
              </a:rPr>
              <a:t>Riconoscimento ai sensi del Reg. (CE) 1069/2009 Sezione XII - Impianto</a:t>
            </a:r>
          </a:p>
          <a:p>
            <a:r>
              <a:rPr lang="it-IT" sz="700" dirty="0" smtClean="0">
                <a:latin typeface="Myriad Web Pro Condensed" pitchFamily="34" charset="0"/>
              </a:rPr>
              <a:t>di produzione di fertilizzanti organici o ammendanti APPROVAL NUMBER:</a:t>
            </a:r>
          </a:p>
          <a:p>
            <a:r>
              <a:rPr lang="it-IT" sz="700" dirty="0" smtClean="0">
                <a:latin typeface="Myriad Web Pro Condensed" pitchFamily="34" charset="0"/>
              </a:rPr>
              <a:t>Categoria 2 “ABP2005UFERT2”; Categoria 3 “ABP2005UFERT3”.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sz="700" b="0" i="0" u="none" strike="noStrike" cap="none" normalizeH="0" baseline="0" dirty="0" smtClean="0">
                <a:ln>
                  <a:noFill/>
                </a:ln>
                <a:effectLst/>
                <a:latin typeface="Myriad Web Pro Condensed" pitchFamily="34" charset="0"/>
                <a:ea typeface="Times New Roman" pitchFamily="18" charset="0"/>
                <a:cs typeface="Arial" pitchFamily="34" charset="0"/>
              </a:rPr>
              <a:t>e-mail:</a:t>
            </a:r>
            <a:r>
              <a:rPr kumimoji="0" lang="it-IT" sz="700" b="0" i="0" u="none" strike="noStrike" cap="none" normalizeH="0" dirty="0" smtClean="0">
                <a:ln>
                  <a:noFill/>
                </a:ln>
                <a:effectLst/>
                <a:latin typeface="Myriad Web Pro Condense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sz="700" dirty="0" smtClean="0">
                <a:latin typeface="Myriad Web Pro Condensed" pitchFamily="34" charset="0"/>
                <a:ea typeface="Times New Roman" pitchFamily="18" charset="0"/>
                <a:cs typeface="Arial" pitchFamily="34" charset="0"/>
              </a:rPr>
              <a:t>info@concimibios.it - www.concimibios.com</a:t>
            </a:r>
            <a:endParaRPr lang="pt-BR" sz="700" dirty="0" smtClean="0">
              <a:latin typeface="Myriad Web Pro Condensed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sz="700" b="0" i="0" u="none" strike="noStrike" cap="none" normalizeH="0" baseline="0" dirty="0" smtClean="0">
                <a:ln>
                  <a:noFill/>
                </a:ln>
                <a:effectLst/>
                <a:latin typeface="Myriad Web Pro Condensed" pitchFamily="34" charset="0"/>
                <a:ea typeface="Times New Roman" pitchFamily="18" charset="0"/>
              </a:rPr>
              <a:t>Tel. +39 081 319.21.18 - Fax +39 081 885.95.69</a:t>
            </a:r>
            <a:r>
              <a:rPr kumimoji="0" lang="it-IT" sz="700" b="0" i="0" u="none" strike="noStrike" cap="none" normalizeH="0" baseline="0" dirty="0" smtClean="0">
                <a:ln>
                  <a:noFill/>
                </a:ln>
                <a:effectLst/>
                <a:latin typeface="Myriad Web Pro Condensed" pitchFamily="34" charset="0"/>
              </a:rPr>
              <a:t> 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97152" y="8913440"/>
            <a:ext cx="1842756" cy="7200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Rectangle 5"/>
          <p:cNvSpPr>
            <a:spLocks noChangeArrowheads="1"/>
          </p:cNvSpPr>
          <p:nvPr/>
        </p:nvSpPr>
        <p:spPr bwMode="auto">
          <a:xfrm rot="16200000">
            <a:off x="-274766" y="6064478"/>
            <a:ext cx="2448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ctr"/>
            <a:r>
              <a:rPr lang="it-IT" sz="600" dirty="0" smtClean="0">
                <a:latin typeface="Myriad Web Pro Condensed" pitchFamily="34" charset="0"/>
              </a:rPr>
              <a:t>Temperatura di immagazzinamento: &gt;= 10° C &lt;= 30° C</a:t>
            </a:r>
          </a:p>
          <a:p>
            <a:pPr fontAlgn="ctr"/>
            <a:r>
              <a:rPr lang="it-IT" sz="600" dirty="0" smtClean="0">
                <a:latin typeface="Myriad Web Pro Condensed" pitchFamily="34" charset="0"/>
              </a:rPr>
              <a:t>Non esporre il contenitore a raggi solari diretti</a:t>
            </a:r>
          </a:p>
          <a:p>
            <a:pPr fontAlgn="ctr"/>
            <a:r>
              <a:rPr lang="it-IT" sz="600" dirty="0" smtClean="0">
                <a:latin typeface="Myriad Web Pro Condensed" pitchFamily="34" charset="0"/>
              </a:rPr>
              <a:t>Il prodotto non è combustibile, ed è stabile a temperature e pressioni ordinari.</a:t>
            </a:r>
          </a:p>
        </p:txBody>
      </p:sp>
      <p:grpSp>
        <p:nvGrpSpPr>
          <p:cNvPr id="16" name="Gruppo 165"/>
          <p:cNvGrpSpPr/>
          <p:nvPr/>
        </p:nvGrpSpPr>
        <p:grpSpPr>
          <a:xfrm>
            <a:off x="2780928" y="9417496"/>
            <a:ext cx="1080120" cy="200055"/>
            <a:chOff x="3677020" y="7541152"/>
            <a:chExt cx="1080120" cy="184666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61696" y="7561477"/>
              <a:ext cx="710769" cy="144016"/>
            </a:xfrm>
            <a:prstGeom prst="rect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/>
            </a:ln>
          </p:spPr>
        </p:pic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3677020" y="7541152"/>
              <a:ext cx="108012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700" b="0" i="0" u="none" strike="noStrike" cap="none" normalizeH="0" baseline="0" dirty="0" smtClean="0">
                  <a:ln>
                    <a:noFill/>
                  </a:ln>
                  <a:effectLst/>
                  <a:latin typeface="Myriad Web Pro Condensed" pitchFamily="34" charset="0"/>
                  <a:ea typeface="Times New Roman" pitchFamily="18" charset="0"/>
                  <a:cs typeface="Arial" pitchFamily="34" charset="0"/>
                </a:rPr>
                <a:t>Fabbricante 019/06</a:t>
              </a:r>
            </a:p>
          </p:txBody>
        </p:sp>
      </p:grpSp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1465366" y="4382535"/>
          <a:ext cx="3979597" cy="1034567"/>
        </p:xfrm>
        <a:graphic>
          <a:graphicData uri="http://schemas.openxmlformats.org/presentationml/2006/ole">
            <p:oleObj spid="_x0000_s1028" name="Foglio di lavoro" r:id="rId7" imgW="3743307" imgH="1066735" progId="Excel.Sheet.12">
              <p:embed/>
            </p:oleObj>
          </a:graphicData>
        </a:graphic>
      </p:graphicFrame>
      <p:sp>
        <p:nvSpPr>
          <p:cNvPr id="22" name="CasellaDiTesto 2"/>
          <p:cNvSpPr txBox="1"/>
          <p:nvPr/>
        </p:nvSpPr>
        <p:spPr>
          <a:xfrm rot="16200000">
            <a:off x="4941168" y="5817096"/>
            <a:ext cx="2448272" cy="7200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700" b="1" dirty="0">
                <a:latin typeface="Myriad Web Pro Condensed" pitchFamily="34" charset="0"/>
              </a:rPr>
              <a:t>Indicazione sul catalogo e/o schede tecniche</a:t>
            </a:r>
          </a:p>
          <a:p>
            <a:endParaRPr lang="it-IT" sz="300" dirty="0">
              <a:latin typeface="Myriad Web Pro Condensed" pitchFamily="34" charset="0"/>
            </a:endParaRPr>
          </a:p>
          <a:p>
            <a:r>
              <a:rPr lang="it-IT" sz="700" b="1" dirty="0">
                <a:latin typeface="Myriad Web Pro Condensed" pitchFamily="34" charset="0"/>
              </a:rPr>
              <a:t>I dati analitici indicati sulle confezioni seguono le prescrizioni del </a:t>
            </a:r>
            <a:r>
              <a:rPr lang="it-IT" sz="700" b="1" dirty="0" err="1">
                <a:latin typeface="Myriad Web Pro Condensed" pitchFamily="34" charset="0"/>
              </a:rPr>
              <a:t>D.L.gs</a:t>
            </a:r>
            <a:r>
              <a:rPr lang="it-IT" sz="700" b="1" dirty="0">
                <a:latin typeface="Myriad Web Pro Condensed" pitchFamily="34" charset="0"/>
              </a:rPr>
              <a:t> n. 75  del 29/04/2010 e successive modifiche e/o integrazioni.</a:t>
            </a:r>
            <a:r>
              <a:rPr lang="it-IT" sz="700" dirty="0">
                <a:latin typeface="Myriad Web Pro Condensed" pitchFamily="34" charset="0"/>
              </a:rPr>
              <a:t> Tutti i dati riportati nella presente pubblicazione sono indicativi, BIOS s.r.l. si riserva il diritto di modificarli senza obbligo di preavviso.</a:t>
            </a:r>
          </a:p>
        </p:txBody>
      </p:sp>
      <p:sp>
        <p:nvSpPr>
          <p:cNvPr id="31" name="Rettangolo 30"/>
          <p:cNvSpPr/>
          <p:nvPr/>
        </p:nvSpPr>
        <p:spPr>
          <a:xfrm>
            <a:off x="2630963" y="488504"/>
            <a:ext cx="1486304" cy="1200329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flat" dir="t">
              <a:rot lat="0" lon="0" rev="18900000"/>
            </a:lightRig>
          </a:scene3d>
          <a:sp3d>
            <a:bevelT/>
          </a:sp3d>
        </p:spPr>
        <p:txBody>
          <a:bodyPr wrap="none" lIns="91440" tIns="45720" rIns="91440" bIns="45720">
            <a:spAutoFit/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7200" b="1" dirty="0" err="1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Web Pro Condensed" pitchFamily="34" charset="0"/>
              </a:rPr>
              <a:t>MIX</a:t>
            </a:r>
            <a:endParaRPr lang="it-IT" sz="7200" b="1" cap="none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Web Pro Condensed" pitchFamily="34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4581128" y="2432720"/>
            <a:ext cx="831527" cy="20960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28575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Bio</a:t>
            </a:r>
            <a:r>
              <a:rPr lang="it-IT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logico</a:t>
            </a:r>
            <a:endParaRPr lang="it-IT" sz="1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1726660" y="1282481"/>
            <a:ext cx="3024336" cy="120032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yriad Web Pro Condensed" pitchFamily="34" charset="0"/>
              </a:rPr>
              <a:t>FLUID </a:t>
            </a:r>
            <a:r>
              <a:rPr lang="it-IT" sz="7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yriad Web Pro Condensed" pitchFamily="34" charset="0"/>
              </a:rPr>
              <a:t>N</a:t>
            </a:r>
            <a:endParaRPr lang="it-IT" sz="7200" b="1" i="1" cap="all" baseline="30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yriad Web Pro Condensed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412776" y="7617296"/>
            <a:ext cx="3960440" cy="1569660"/>
          </a:xfrm>
          <a:prstGeom prst="roundRect">
            <a:avLst>
              <a:gd name="adj" fmla="val 0"/>
            </a:avLst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 anchor="ctr">
            <a:spAutoFit/>
            <a:sp3d extrusionH="57150">
              <a:bevelT w="38100" h="38100" prst="angle"/>
            </a:sp3d>
          </a:bodyPr>
          <a:lstStyle/>
          <a:p>
            <a:pPr algn="ctr"/>
            <a:r>
              <a:rPr lang="it-IT" sz="2400" b="1" dirty="0" smtClean="0">
                <a:ln/>
                <a:solidFill>
                  <a:srgbClr val="7030A0"/>
                </a:solidFill>
                <a:latin typeface="Myriad Web Pro Condensed" pitchFamily="34" charset="0"/>
              </a:rPr>
              <a:t>EFFETTO STARTER, ANTI-STRESS</a:t>
            </a:r>
          </a:p>
          <a:p>
            <a:pPr algn="ctr"/>
            <a:r>
              <a:rPr lang="it-IT" sz="2400" b="1" dirty="0" smtClean="0">
                <a:ln/>
                <a:solidFill>
                  <a:srgbClr val="7030A0"/>
                </a:solidFill>
                <a:latin typeface="Myriad Web Pro Condensed" pitchFamily="34" charset="0"/>
              </a:rPr>
              <a:t>INDICATO IN MISCELA </a:t>
            </a:r>
          </a:p>
          <a:p>
            <a:pPr algn="ctr"/>
            <a:r>
              <a:rPr lang="it-IT" sz="2400" b="1" dirty="0" smtClean="0">
                <a:ln/>
                <a:solidFill>
                  <a:srgbClr val="7030A0"/>
                </a:solidFill>
                <a:latin typeface="Myriad Web Pro Condensed" pitchFamily="34" charset="0"/>
              </a:rPr>
              <a:t>CON DISERBANTI</a:t>
            </a:r>
          </a:p>
          <a:p>
            <a:endParaRPr lang="it-IT" sz="2400" b="1" dirty="0" smtClean="0">
              <a:solidFill>
                <a:srgbClr val="92D050"/>
              </a:solidFill>
              <a:latin typeface="Myriad Web Pro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261</Words>
  <Application>Microsoft Office PowerPoint</Application>
  <PresentationFormat>A4 (21x29,7 cm)</PresentationFormat>
  <Paragraphs>21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Tema di Office</vt:lpstr>
      <vt:lpstr>Foglio di lavoro di Microsoft Office Excel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agostino</dc:creator>
  <cp:lastModifiedBy>agostino</cp:lastModifiedBy>
  <cp:revision>19</cp:revision>
  <dcterms:created xsi:type="dcterms:W3CDTF">2016-05-09T14:35:53Z</dcterms:created>
  <dcterms:modified xsi:type="dcterms:W3CDTF">2016-07-12T11:23:34Z</dcterms:modified>
</cp:coreProperties>
</file>